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4"/>
  </p:handoutMasterIdLst>
  <p:sldIdLst>
    <p:sldId id="25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283" r:id="rId19"/>
    <p:sldId id="284" r:id="rId20"/>
    <p:sldId id="285" r:id="rId21"/>
    <p:sldId id="286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E43"/>
    <a:srgbClr val="002B54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FCBA0-83E7-4046-A888-8FA54E5033D1}" v="4" dt="2020-10-07T19:22:01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16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C095-9698-4584-9CDE-5D167B0C8E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DE32-85AF-41FC-9A6A-1FA54AB7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00705_Nature_02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" b="157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8057" y="1937659"/>
            <a:ext cx="12315371" cy="2656114"/>
          </a:xfrm>
          <a:prstGeom prst="rect">
            <a:avLst/>
          </a:prstGeom>
          <a:solidFill>
            <a:srgbClr val="FFFFFF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78286"/>
            <a:ext cx="12192000" cy="979714"/>
          </a:xfrm>
          <a:prstGeom prst="rect">
            <a:avLst/>
          </a:prstGeom>
          <a:solidFill>
            <a:srgbClr val="021E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5C49A-99C7-4403-A71E-149E8CA9E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37" y="5968522"/>
            <a:ext cx="2197097" cy="7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/>
          <a:stretch/>
        </p:blipFill>
        <p:spPr>
          <a:xfrm>
            <a:off x="0" y="0"/>
            <a:ext cx="1000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0">
                <a:solidFill>
                  <a:srgbClr val="005CB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2B54"/>
                </a:solidFill>
              </a:defRPr>
            </a:lvl1pPr>
            <a:lvl2pPr>
              <a:defRPr sz="2800">
                <a:solidFill>
                  <a:srgbClr val="002B54"/>
                </a:solidFill>
              </a:defRPr>
            </a:lvl2pPr>
            <a:lvl3pPr>
              <a:defRPr sz="2400">
                <a:solidFill>
                  <a:srgbClr val="002B54"/>
                </a:solidFill>
              </a:defRPr>
            </a:lvl3pPr>
            <a:lvl4pPr>
              <a:defRPr sz="2000">
                <a:solidFill>
                  <a:srgbClr val="002B54"/>
                </a:solidFill>
              </a:defRPr>
            </a:lvl4pPr>
            <a:lvl5pPr>
              <a:defRPr sz="2000">
                <a:solidFill>
                  <a:srgbClr val="002B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90384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7C649-EA3C-4BF9-BB0B-D854B49C6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6163310"/>
            <a:ext cx="1499616" cy="5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/>
          <a:stretch/>
        </p:blipFill>
        <p:spPr>
          <a:xfrm>
            <a:off x="0" y="0"/>
            <a:ext cx="1000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005CB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25952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B1845-4AF8-4006-9561-B0D9D80EA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6167220"/>
            <a:ext cx="1499616" cy="5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/>
          <a:stretch/>
        </p:blipFill>
        <p:spPr>
          <a:xfrm>
            <a:off x="0" y="0"/>
            <a:ext cx="1000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CB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B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342" y="6238014"/>
            <a:ext cx="188707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D0188-8502-4B66-ADCC-72BBCB88C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20" y="6158584"/>
            <a:ext cx="1499616" cy="5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5CB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B5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B5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B5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B5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B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trocollege.com/fafsa-application#:~:text=Information%20you'll%20need%20to%20fill%20out%20the%20FAFSA%3A&amp;text=Your%20social%20security%20number%20and,if%20you're%20a%20dependent." TargetMode="External"/><Relationship Id="rId2" Type="http://schemas.openxmlformats.org/officeDocument/2006/relationships/hyperlink" Target="https://youtu.be/Y8nfk5ApcQ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ZacharyBaltazarOutreachAdvisor@tamucc.onmicrosoft.com/bookings/" TargetMode="External"/><Relationship Id="rId2" Type="http://schemas.openxmlformats.org/officeDocument/2006/relationships/hyperlink" Target="mailto:Zachary.baltazar@tamuc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Completing your FAFSA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Zachary Baltazar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B1A0-D3FC-4F2B-AFF0-3074D77B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Parent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42C3-822F-4CE6-93EB-DDD2B9AA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will need your parents information: Additionally they should be able to login and access your application to input their information.</a:t>
            </a:r>
          </a:p>
          <a:p>
            <a:r>
              <a:rPr lang="en-US" dirty="0"/>
              <a:t>This will follow the same process as the Student Demographic except it will be for the parent.</a:t>
            </a:r>
          </a:p>
          <a:p>
            <a:r>
              <a:rPr lang="en-US" dirty="0"/>
              <a:t>Additionally, they will ask for:</a:t>
            </a:r>
          </a:p>
          <a:p>
            <a:pPr lvl="1"/>
            <a:r>
              <a:rPr lang="en-US" dirty="0"/>
              <a:t>Household Size- People living in the household</a:t>
            </a:r>
          </a:p>
          <a:p>
            <a:pPr lvl="1"/>
            <a:r>
              <a:rPr lang="en-US" dirty="0"/>
              <a:t>Number of people in the household attending college</a:t>
            </a:r>
          </a:p>
          <a:p>
            <a:pPr lvl="2"/>
            <a:r>
              <a:rPr lang="en-US" dirty="0"/>
              <a:t>Count yourself, but also include any siblings who will attend and be enrolled as part-time students, as well. You do not want to include your parents in this section, even if they are in college or a degree-seeking program. </a:t>
            </a:r>
          </a:p>
          <a:p>
            <a:r>
              <a:rPr lang="en-US" dirty="0"/>
              <a:t>NOTE: You will use the information of the Parent who you live primarily live with and their partner/step-parent </a:t>
            </a:r>
          </a:p>
        </p:txBody>
      </p:sp>
    </p:spTree>
    <p:extLst>
      <p:ext uri="{BB962C8B-B14F-4D97-AF65-F5344CB8AC3E}">
        <p14:creationId xmlns:p14="http://schemas.microsoft.com/office/powerpoint/2010/main" val="333599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6S1">
            <a:extLst>
              <a:ext uri="{FF2B5EF4-FFF2-40B4-BE49-F238E27FC236}">
                <a16:creationId xmlns:a16="http://schemas.microsoft.com/office/drawing/2014/main" id="{815033D6-8623-4218-8786-89D776812F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74" y="0"/>
            <a:ext cx="6273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5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3C95-DDEF-4002-AFA9-E0CCD53F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Parent Financials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54182-7E9C-4EC9-B98E-30225F9B7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is where the “?” or help button will come in handy. This part can be hard to navigate.</a:t>
            </a:r>
          </a:p>
          <a:p>
            <a:r>
              <a:rPr lang="en-US" sz="2000" dirty="0"/>
              <a:t>Some people will be able to transfer their Parent’s Tax Information with the IRS Data Retrieval Tool. (recommended)</a:t>
            </a:r>
          </a:p>
          <a:p>
            <a:r>
              <a:rPr lang="en-US" sz="2000" dirty="0"/>
              <a:t>There will be some “Smart Questions” so what is asked may be different from person to person.</a:t>
            </a:r>
          </a:p>
          <a:p>
            <a:endParaRPr lang="en-US" sz="2400" dirty="0"/>
          </a:p>
        </p:txBody>
      </p:sp>
      <p:pic>
        <p:nvPicPr>
          <p:cNvPr id="3076" name="Picture 4" descr="S6S2">
            <a:extLst>
              <a:ext uri="{FF2B5EF4-FFF2-40B4-BE49-F238E27FC236}">
                <a16:creationId xmlns:a16="http://schemas.microsoft.com/office/drawing/2014/main" id="{0C0D02FC-0B91-41FC-B001-40807BDA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33" y="3414241"/>
            <a:ext cx="6275733" cy="34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6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5FE6-E6A2-4510-A90D-4DC8E79D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Parent Financials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BBFF-0C10-4D8E-AEDD-77FDCC6DA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not able to use the Data Retrieval Tool: Parents will need to submit their Financial Information manually. </a:t>
            </a:r>
          </a:p>
          <a:p>
            <a:r>
              <a:rPr lang="en-US" dirty="0"/>
              <a:t>Parents Adjusted Gross Income for 2019 </a:t>
            </a:r>
          </a:p>
          <a:p>
            <a:pPr lvl="1"/>
            <a:r>
              <a:rPr lang="en-US" dirty="0"/>
              <a:t>can be found on either Line 37 (1040), Line 21 (1040A), Line 4 (1040EZ) of their Federal tax return.</a:t>
            </a:r>
          </a:p>
          <a:p>
            <a:pPr lvl="2"/>
            <a:r>
              <a:rPr lang="en-US" dirty="0"/>
              <a:t>Parents who are married but file separate returns will need to combine their AGIs from their individual return for this field</a:t>
            </a:r>
          </a:p>
        </p:txBody>
      </p:sp>
    </p:spTree>
    <p:extLst>
      <p:ext uri="{BB962C8B-B14F-4D97-AF65-F5344CB8AC3E}">
        <p14:creationId xmlns:p14="http://schemas.microsoft.com/office/powerpoint/2010/main" val="304575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C66C-ED3C-4BF7-8E3C-53373E23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Parent Financials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27EF-AF7C-4DE2-B76F-C3C9B3CD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Questions:</a:t>
            </a:r>
          </a:p>
          <a:p>
            <a:pPr lvl="1"/>
            <a:r>
              <a:rPr lang="en-US" dirty="0"/>
              <a:t>Parent Income from Work</a:t>
            </a:r>
          </a:p>
          <a:p>
            <a:pPr lvl="1"/>
            <a:r>
              <a:rPr lang="en-US" dirty="0"/>
              <a:t>Parent Simplified Path Determination</a:t>
            </a:r>
          </a:p>
          <a:p>
            <a:pPr lvl="1"/>
            <a:r>
              <a:rPr lang="en-US" dirty="0"/>
              <a:t>Parent Additional IRS Info</a:t>
            </a:r>
          </a:p>
          <a:p>
            <a:pPr lvl="1"/>
            <a:r>
              <a:rPr lang="en-US" dirty="0"/>
              <a:t>Parent Questions for Tax Filers Only</a:t>
            </a:r>
          </a:p>
          <a:p>
            <a:pPr lvl="1"/>
            <a:r>
              <a:rPr lang="en-US" dirty="0"/>
              <a:t>Parent Additional Financial Info</a:t>
            </a:r>
          </a:p>
          <a:p>
            <a:pPr lvl="1"/>
            <a:r>
              <a:rPr lang="en-US" dirty="0"/>
              <a:t>Parent Untaxed Income</a:t>
            </a:r>
          </a:p>
          <a:p>
            <a:pPr lvl="1"/>
            <a:r>
              <a:rPr lang="en-US" dirty="0"/>
              <a:t>Parent Assets</a:t>
            </a:r>
          </a:p>
        </p:txBody>
      </p:sp>
    </p:spTree>
    <p:extLst>
      <p:ext uri="{BB962C8B-B14F-4D97-AF65-F5344CB8AC3E}">
        <p14:creationId xmlns:p14="http://schemas.microsoft.com/office/powerpoint/2010/main" val="318591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0548-1133-4CA2-AB79-FFA87E12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Student Financials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2E59-F9C5-49CB-8B80-11F452C61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will be similar the Parent Financial Steps. Which we will go over again.</a:t>
            </a:r>
          </a:p>
          <a:p>
            <a:r>
              <a:rPr lang="en-US" dirty="0"/>
              <a:t>Please note: that if you did not file taxes in 2019; the university will require </a:t>
            </a:r>
            <a:r>
              <a:rPr lang="en-US"/>
              <a:t>you write a </a:t>
            </a:r>
            <a:r>
              <a:rPr lang="en-US" dirty="0"/>
              <a:t>statement verifying you did not work in 2019.  </a:t>
            </a:r>
          </a:p>
        </p:txBody>
      </p:sp>
    </p:spTree>
    <p:extLst>
      <p:ext uri="{BB962C8B-B14F-4D97-AF65-F5344CB8AC3E}">
        <p14:creationId xmlns:p14="http://schemas.microsoft.com/office/powerpoint/2010/main" val="266585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0AD3-9A7A-4425-A616-BEFADC7B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STEP- SIGN AND SUBMIT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CA87-1C7D-4330-843B-37C0BB6B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summary overview; Please take some time to review it and make sure the information is correct.</a:t>
            </a:r>
          </a:p>
          <a:p>
            <a:r>
              <a:rPr lang="en-US" dirty="0"/>
              <a:t>Both the student and the parent will need to sign to verify that all the information is correct.</a:t>
            </a:r>
          </a:p>
          <a:p>
            <a:r>
              <a:rPr lang="en-US" dirty="0"/>
              <a:t>Either parent can sign.</a:t>
            </a:r>
          </a:p>
          <a:p>
            <a:r>
              <a:rPr lang="en-US" dirty="0"/>
              <a:t>Once completed there will be a confirmation</a:t>
            </a:r>
          </a:p>
          <a:p>
            <a:pPr marL="457200" lvl="1" indent="0">
              <a:buNone/>
            </a:pPr>
            <a:r>
              <a:rPr lang="en-US" sz="2800" dirty="0"/>
              <a:t>Page that you should print out.</a:t>
            </a:r>
          </a:p>
        </p:txBody>
      </p:sp>
      <p:pic>
        <p:nvPicPr>
          <p:cNvPr id="4098" name="Picture 2" descr="Spongebob Tired GIF | Gfycat">
            <a:extLst>
              <a:ext uri="{FF2B5EF4-FFF2-40B4-BE49-F238E27FC236}">
                <a16:creationId xmlns:a16="http://schemas.microsoft.com/office/drawing/2014/main" id="{B82EA10D-9628-4508-9DBD-684943E3CB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98" y="3594100"/>
            <a:ext cx="330840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8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2044-43E8-4CB1-8CFF-C542B463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9563-F153-4981-B03A-527D71A54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Completing the FAFSA 2020-2021 Video</a:t>
            </a:r>
          </a:p>
          <a:p>
            <a:pPr lvl="1"/>
            <a:r>
              <a:rPr lang="en-US" dirty="0">
                <a:hlinkClick r:id="rId2"/>
              </a:rPr>
              <a:t>https://youtu.be/Y8nfk5ApcQ4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Step by Step FAFSA guide by Nitro College:</a:t>
            </a:r>
          </a:p>
          <a:p>
            <a:pPr lvl="1"/>
            <a:r>
              <a:rPr lang="en-US" dirty="0">
                <a:hlinkClick r:id="rId3"/>
              </a:rPr>
              <a:t>How to Complete the 2021-2022 FAFSA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0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A584-8938-469E-8596-6BE8043C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Congratulations! </a:t>
            </a:r>
            <a:br>
              <a:rPr lang="en-US" dirty="0"/>
            </a:br>
            <a:r>
              <a:rPr lang="en-US" dirty="0"/>
              <a:t>Your FAFSA has been officially submitted.</a:t>
            </a:r>
          </a:p>
        </p:txBody>
      </p:sp>
      <p:pic>
        <p:nvPicPr>
          <p:cNvPr id="5123" name="Picture 3" descr="South Africa Celebration GIF by World Rugby - Find &amp; Share on GIPHY">
            <a:extLst>
              <a:ext uri="{FF2B5EF4-FFF2-40B4-BE49-F238E27FC236}">
                <a16:creationId xmlns:a16="http://schemas.microsoft.com/office/drawing/2014/main" id="{38510E18-0C31-4944-BA71-D35CB24FC5B1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11" y="2199861"/>
            <a:ext cx="7888777" cy="4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0539-74BD-4C0D-BBED-D85189F4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120C-17FA-4C24-9AC4-B8D3FB586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701"/>
            <a:ext cx="10515600" cy="46435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cs typeface="Aharoni" pitchFamily="2" charset="-79"/>
              </a:rPr>
              <a:t>Financial Aid Office</a:t>
            </a: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</a:rPr>
              <a:t>Office: 361-825-2338</a:t>
            </a: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</a:rPr>
              <a:t>Fax: 361-825-6095</a:t>
            </a: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</a:rPr>
              <a:t>Email: faoweb@tamucc.edu</a:t>
            </a:r>
          </a:p>
          <a:p>
            <a:pPr marL="0" indent="0">
              <a:buNone/>
            </a:pPr>
            <a:r>
              <a:rPr lang="en-US" b="1" dirty="0">
                <a:latin typeface="Bodoni MT" panose="02070603080606020203" pitchFamily="18" charset="0"/>
              </a:rPr>
              <a:t>	            		</a:t>
            </a:r>
            <a:r>
              <a:rPr lang="en-US" b="1" dirty="0">
                <a:cs typeface="Aharoni" pitchFamily="2" charset="-79"/>
              </a:rPr>
              <a:t>osfa.tamucc.edu</a:t>
            </a: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</a:rPr>
              <a:t>Contact me directly at:</a:t>
            </a: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  <a:hlinkClick r:id="rId2"/>
              </a:rPr>
              <a:t>Zachary.baltazar@tamucc.edu</a:t>
            </a:r>
            <a:endParaRPr lang="en-US" b="1" dirty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</a:rPr>
              <a:t>or</a:t>
            </a:r>
          </a:p>
          <a:p>
            <a:pPr marL="0" indent="0" algn="ctr">
              <a:buNone/>
            </a:pPr>
            <a:r>
              <a:rPr lang="en-US" b="1" dirty="0">
                <a:cs typeface="Aharoni" pitchFamily="2" charset="-79"/>
                <a:hlinkClick r:id="rId3"/>
              </a:rPr>
              <a:t>Schedule an Appointment</a:t>
            </a:r>
            <a:endParaRPr lang="en-US" b="1" dirty="0">
              <a:cs typeface="Aharoni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DC63-D788-46ED-A5FC-546C01E5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start- What you will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FFC9-719B-4D2D-B6EA-656839E41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complete your FAFSA easily and efficiently you will need:</a:t>
            </a:r>
          </a:p>
          <a:p>
            <a:pPr lvl="1"/>
            <a:r>
              <a:rPr lang="en-US" dirty="0"/>
              <a:t>Social Security Number/ Drivers License</a:t>
            </a:r>
          </a:p>
          <a:p>
            <a:pPr lvl="1"/>
            <a:r>
              <a:rPr lang="en-US" dirty="0"/>
              <a:t>If you are not a U.S. Citizen, Alien Registration Number</a:t>
            </a:r>
          </a:p>
          <a:p>
            <a:pPr lvl="1"/>
            <a:r>
              <a:rPr lang="en-US" dirty="0"/>
              <a:t>Student’s Federal Income Tax Returns; W-2; other records of money earned.</a:t>
            </a:r>
          </a:p>
          <a:p>
            <a:pPr lvl="1"/>
            <a:r>
              <a:rPr lang="en-US" dirty="0"/>
              <a:t>Parent’s Income Tax Return, W-2; other records of money earned.</a:t>
            </a:r>
          </a:p>
          <a:p>
            <a:pPr lvl="1"/>
            <a:r>
              <a:rPr lang="en-US" dirty="0"/>
              <a:t>Bank Statements/Investments</a:t>
            </a:r>
          </a:p>
          <a:p>
            <a:pPr lvl="1"/>
            <a:r>
              <a:rPr lang="en-US" dirty="0"/>
              <a:t>Records of untaxed income</a:t>
            </a:r>
          </a:p>
          <a:p>
            <a:pPr lvl="1"/>
            <a:r>
              <a:rPr lang="en-US" dirty="0"/>
              <a:t>University School Code</a:t>
            </a:r>
          </a:p>
          <a:p>
            <a:pPr lvl="2"/>
            <a:r>
              <a:rPr lang="en-US" dirty="0"/>
              <a:t>TAMUCC School Code: 011161</a:t>
            </a:r>
          </a:p>
        </p:txBody>
      </p:sp>
    </p:spTree>
    <p:extLst>
      <p:ext uri="{BB962C8B-B14F-4D97-AF65-F5344CB8AC3E}">
        <p14:creationId xmlns:p14="http://schemas.microsoft.com/office/powerpoint/2010/main" val="110677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3E7C-CB6D-4F28-BB2E-0978BB6A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DED6-5D6D-412C-A154-F9C6CFA9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every step there will “?” to the right of the question that will help you figure out what they are looking for.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27BC1-8F51-4708-8B19-F2662C23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01" y="2728749"/>
            <a:ext cx="5796998" cy="39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26F518-8C99-4FC1-91A2-712594AAE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65" y="357810"/>
            <a:ext cx="11168271" cy="63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72B7-D315-4753-83D5-AB2AAEAF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Login and Get Started (Students)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700C7-F656-4AD6-A1C0-22E65CE0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will need to create an FSA ID and Login for the student.</a:t>
            </a:r>
          </a:p>
          <a:p>
            <a:pPr lvl="1"/>
            <a:r>
              <a:rPr lang="en-US" dirty="0"/>
              <a:t>Please make sure to use your personal email just incase you lose or forget your password.</a:t>
            </a:r>
          </a:p>
          <a:p>
            <a:r>
              <a:rPr lang="en-US" dirty="0"/>
              <a:t>For Parents will need the students:</a:t>
            </a:r>
          </a:p>
          <a:p>
            <a:pPr lvl="1"/>
            <a:r>
              <a:rPr lang="en-US" dirty="0"/>
              <a:t>First Name</a:t>
            </a:r>
          </a:p>
          <a:p>
            <a:pPr lvl="1"/>
            <a:r>
              <a:rPr lang="en-US" dirty="0"/>
              <a:t>Last Name</a:t>
            </a:r>
          </a:p>
          <a:p>
            <a:pPr lvl="1"/>
            <a:r>
              <a:rPr lang="en-US" dirty="0"/>
              <a:t>Student’s SSN</a:t>
            </a:r>
          </a:p>
          <a:p>
            <a:pPr lvl="1"/>
            <a:r>
              <a:rPr lang="en-US" dirty="0"/>
              <a:t>Student’s Date of Birth</a:t>
            </a:r>
          </a:p>
          <a:p>
            <a:r>
              <a:rPr lang="en-US" dirty="0"/>
              <a:t>Start the 2021-2022 FAFSA</a:t>
            </a:r>
          </a:p>
          <a:p>
            <a:r>
              <a:rPr lang="en-US" dirty="0"/>
              <a:t>Create a save key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5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1S7">
            <a:extLst>
              <a:ext uri="{FF2B5EF4-FFF2-40B4-BE49-F238E27FC236}">
                <a16:creationId xmlns:a16="http://schemas.microsoft.com/office/drawing/2014/main" id="{7AE83527-279A-4457-9EEA-293AC7F6F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2" y="504736"/>
            <a:ext cx="6879344" cy="58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3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BAE7-1359-4792-A744-7F5E9335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Student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165B-6BC0-4090-AA41-9D20D49E9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This is where you will need to input personal information: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Part: SSN, First Name, Middle Initial, Last Name, Date of Birth</a:t>
            </a:r>
          </a:p>
          <a:p>
            <a:pPr lvl="1"/>
            <a:r>
              <a:rPr lang="en-US" dirty="0"/>
              <a:t>Please Double Check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Part: Student E-mail and Phone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Part: Student Address- Mailing Address, City, State, Zip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Part: Student Residency and Eligibility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Part: Student Education</a:t>
            </a:r>
          </a:p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Part: Selective Service Status (Males) www.sss.gov</a:t>
            </a:r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 Part: Driver’s License</a:t>
            </a:r>
          </a:p>
          <a:p>
            <a:r>
              <a:rPr lang="en-US" sz="2400" dirty="0"/>
              <a:t>Last: Student Foster Care and Parent Education Completion</a:t>
            </a:r>
          </a:p>
        </p:txBody>
      </p:sp>
    </p:spTree>
    <p:extLst>
      <p:ext uri="{BB962C8B-B14F-4D97-AF65-F5344CB8AC3E}">
        <p14:creationId xmlns:p14="http://schemas.microsoft.com/office/powerpoint/2010/main" val="105342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56D3-29F0-409B-BEF3-226B3E68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School Selection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3F65-1C97-46EC-AFF1-FC439C40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Search for your High School:</a:t>
            </a:r>
          </a:p>
          <a:p>
            <a:pPr lvl="1"/>
            <a:r>
              <a:rPr lang="en-US" dirty="0"/>
              <a:t>Name of High School</a:t>
            </a:r>
          </a:p>
          <a:p>
            <a:pPr lvl="1"/>
            <a:r>
              <a:rPr lang="en-US" dirty="0"/>
              <a:t>City of High School</a:t>
            </a:r>
          </a:p>
          <a:p>
            <a:pPr lvl="1"/>
            <a:r>
              <a:rPr lang="en-US" dirty="0"/>
              <a:t>State of High School</a:t>
            </a:r>
          </a:p>
          <a:p>
            <a:r>
              <a:rPr lang="en-US" dirty="0"/>
              <a:t>Double Check and select the Correct High School</a:t>
            </a:r>
          </a:p>
          <a:p>
            <a:r>
              <a:rPr lang="en-US" dirty="0"/>
              <a:t>Now you will search for the College/Colleges</a:t>
            </a:r>
          </a:p>
          <a:p>
            <a:pPr lvl="1"/>
            <a:r>
              <a:rPr lang="en-US" dirty="0"/>
              <a:t>If you do not know the School Code; you can search for it during this part.</a:t>
            </a:r>
          </a:p>
          <a:p>
            <a:pPr lvl="1"/>
            <a:r>
              <a:rPr lang="en-US" dirty="0"/>
              <a:t>Please select any and every University that you are interested in. (10 max)</a:t>
            </a:r>
          </a:p>
          <a:p>
            <a:pPr lvl="1"/>
            <a:r>
              <a:rPr lang="en-US" dirty="0"/>
              <a:t>TAMUCC School Code: 011161</a:t>
            </a:r>
          </a:p>
          <a:p>
            <a:r>
              <a:rPr lang="en-US" dirty="0"/>
              <a:t>Housing Plan: TAMUCC requires students to live on campus for their first year.</a:t>
            </a:r>
          </a:p>
        </p:txBody>
      </p:sp>
    </p:spTree>
    <p:extLst>
      <p:ext uri="{BB962C8B-B14F-4D97-AF65-F5344CB8AC3E}">
        <p14:creationId xmlns:p14="http://schemas.microsoft.com/office/powerpoint/2010/main" val="419673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E88-8446-479E-8961-2CA36772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Dependency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3F87-D6F5-4DA3-A11C-82E088EC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For this section you will need the following information:</a:t>
            </a:r>
          </a:p>
          <a:p>
            <a:r>
              <a:rPr lang="en-US" dirty="0"/>
              <a:t>Marital Status</a:t>
            </a:r>
          </a:p>
          <a:p>
            <a:r>
              <a:rPr lang="en-US" dirty="0"/>
              <a:t>Dependents: Do you have anyone who is dependent on you?</a:t>
            </a:r>
          </a:p>
          <a:p>
            <a:pPr lvl="1"/>
            <a:r>
              <a:rPr lang="en-US" dirty="0"/>
              <a:t>Kids, ppl in your household (ONLY if you are providing more than 50% of their living expenses.</a:t>
            </a:r>
          </a:p>
          <a:p>
            <a:r>
              <a:rPr lang="en-US" dirty="0"/>
              <a:t>Additional Dependency Questions</a:t>
            </a:r>
          </a:p>
          <a:p>
            <a:pPr lvl="1"/>
            <a:r>
              <a:rPr lang="en-US" dirty="0"/>
              <a:t>Please carefully go over these and select the ones that apply to you.</a:t>
            </a:r>
          </a:p>
          <a:p>
            <a:r>
              <a:rPr lang="en-US" dirty="0"/>
              <a:t>Student Homelessness</a:t>
            </a:r>
          </a:p>
          <a:p>
            <a:r>
              <a:rPr lang="en-US" dirty="0"/>
              <a:t>Dependent Student</a:t>
            </a:r>
          </a:p>
          <a:p>
            <a:pPr lvl="1"/>
            <a:r>
              <a:rPr lang="en-US" dirty="0"/>
              <a:t>Can you provide information about your parents?</a:t>
            </a:r>
          </a:p>
        </p:txBody>
      </p:sp>
    </p:spTree>
    <p:extLst>
      <p:ext uri="{BB962C8B-B14F-4D97-AF65-F5344CB8AC3E}">
        <p14:creationId xmlns:p14="http://schemas.microsoft.com/office/powerpoint/2010/main" val="189149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94BD06DDB5C48BB71D063775909ED" ma:contentTypeVersion="5" ma:contentTypeDescription="Create a new document." ma:contentTypeScope="" ma:versionID="64198da9213fb79c095d8b8e313705e1">
  <xsd:schema xmlns:xsd="http://www.w3.org/2001/XMLSchema" xmlns:xs="http://www.w3.org/2001/XMLSchema" xmlns:p="http://schemas.microsoft.com/office/2006/metadata/properties" xmlns:ns3="7ef47496-d473-4c92-b10c-c3d5f7e9f6ac" xmlns:ns4="d3a2e05f-d871-4a53-99cc-36096ffda5a6" targetNamespace="http://schemas.microsoft.com/office/2006/metadata/properties" ma:root="true" ma:fieldsID="a6b741bcddf1d5df3fd5fdbe664801fb" ns3:_="" ns4:_="">
    <xsd:import namespace="7ef47496-d473-4c92-b10c-c3d5f7e9f6ac"/>
    <xsd:import namespace="d3a2e05f-d871-4a53-99cc-36096ffda5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47496-d473-4c92-b10c-c3d5f7e9f6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2e05f-d871-4a53-99cc-36096ffda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1FD480-EEC2-4FDC-89D0-CBA54C10E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47496-d473-4c92-b10c-c3d5f7e9f6ac"/>
    <ds:schemaRef ds:uri="d3a2e05f-d871-4a53-99cc-36096ffda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E1ED9A-E037-4BAD-9636-EF7A228E49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70F7A-25ED-481E-972D-E277B1359F3E}">
  <ds:schemaRefs>
    <ds:schemaRef ds:uri="http://purl.org/dc/dcmitype/"/>
    <ds:schemaRef ds:uri="http://schemas.microsoft.com/office/2006/documentManagement/types"/>
    <ds:schemaRef ds:uri="d3a2e05f-d871-4a53-99cc-36096ffda5a6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ef47496-d473-4c92-b10c-c3d5f7e9f6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969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Bodoni MT</vt:lpstr>
      <vt:lpstr>Calibri</vt:lpstr>
      <vt:lpstr>Office Theme</vt:lpstr>
      <vt:lpstr>Completing your FAFSA</vt:lpstr>
      <vt:lpstr>Before you start- What you will need:</vt:lpstr>
      <vt:lpstr>Notes:</vt:lpstr>
      <vt:lpstr>PowerPoint Presentation</vt:lpstr>
      <vt:lpstr>Step 1: Login and Get Started (Students)</vt:lpstr>
      <vt:lpstr>PowerPoint Presentation</vt:lpstr>
      <vt:lpstr>Step 2: Student Demographics</vt:lpstr>
      <vt:lpstr>Step 3: School Selection </vt:lpstr>
      <vt:lpstr>Step 4: Dependency Status</vt:lpstr>
      <vt:lpstr>Step 5: Parent Demographics</vt:lpstr>
      <vt:lpstr>PowerPoint Presentation</vt:lpstr>
      <vt:lpstr>Step 6: Parent Financials</vt:lpstr>
      <vt:lpstr>Step 6: Parent Financials (Cont.)</vt:lpstr>
      <vt:lpstr>Step 6: Parent Financials (Cont.)</vt:lpstr>
      <vt:lpstr>Step 7: Student Financials</vt:lpstr>
      <vt:lpstr>FINAL STEP- SIGN AND SUBMIT </vt:lpstr>
      <vt:lpstr>Valuable Resources</vt:lpstr>
      <vt:lpstr>Congratulations!  Your FAFSA has been officially submitted.</vt:lpstr>
      <vt:lpstr>Contact Information</vt:lpstr>
    </vt:vector>
  </TitlesOfParts>
  <Company>TAMU-CC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Mejia, Alissa</dc:creator>
  <cp:lastModifiedBy>Baltazar, Zachary</cp:lastModifiedBy>
  <cp:revision>30</cp:revision>
  <dcterms:created xsi:type="dcterms:W3CDTF">2016-03-14T21:18:27Z</dcterms:created>
  <dcterms:modified xsi:type="dcterms:W3CDTF">2020-10-07T19:22:37Z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0x01010092D94BD06DDB5C48BB71D063775909ED</vt:lpwstr>
  </property>
</Properties>
</file>